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Sugo Classic" charset="1" panose="00000000000000000000"/>
      <p:regular r:id="rId16"/>
    </p:embeddedFont>
    <p:embeddedFont>
      <p:font typeface="Sugo Classic Bold" charset="1" panose="00000000000000000000"/>
      <p:regular r:id="rId17"/>
    </p:embeddedFont>
    <p:embeddedFont>
      <p:font typeface="Crimson Pro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2" Target="../media/image21.png" Type="http://schemas.openxmlformats.org/officeDocument/2006/relationships/image"/><Relationship Id="rId3" Target="../media/image18.png" Type="http://schemas.openxmlformats.org/officeDocument/2006/relationships/image"/><Relationship Id="rId4" Target="../media/image17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7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476" y="0"/>
            <a:ext cx="2913283" cy="2553096"/>
          </a:xfrm>
          <a:custGeom>
            <a:avLst/>
            <a:gdLst/>
            <a:ahLst/>
            <a:cxnLst/>
            <a:rect r="r" b="b" t="t" l="l"/>
            <a:pathLst>
              <a:path h="2553096" w="2913283">
                <a:moveTo>
                  <a:pt x="0" y="0"/>
                </a:moveTo>
                <a:lnTo>
                  <a:pt x="2913283" y="0"/>
                </a:lnTo>
                <a:lnTo>
                  <a:pt x="2913283" y="2553096"/>
                </a:lnTo>
                <a:lnTo>
                  <a:pt x="0" y="2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2716" y="495696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27490" y="7061412"/>
            <a:ext cx="4312379" cy="4114800"/>
          </a:xfrm>
          <a:custGeom>
            <a:avLst/>
            <a:gdLst/>
            <a:ahLst/>
            <a:cxnLst/>
            <a:rect r="r" b="b" t="t" l="l"/>
            <a:pathLst>
              <a:path h="4114800" w="4312379">
                <a:moveTo>
                  <a:pt x="0" y="0"/>
                </a:moveTo>
                <a:lnTo>
                  <a:pt x="4312380" y="0"/>
                </a:lnTo>
                <a:lnTo>
                  <a:pt x="4312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6865" y="6172200"/>
            <a:ext cx="1915252" cy="4114800"/>
          </a:xfrm>
          <a:custGeom>
            <a:avLst/>
            <a:gdLst/>
            <a:ahLst/>
            <a:cxnLst/>
            <a:rect r="r" b="b" t="t" l="l"/>
            <a:pathLst>
              <a:path h="4114800" w="1915252">
                <a:moveTo>
                  <a:pt x="0" y="0"/>
                </a:moveTo>
                <a:lnTo>
                  <a:pt x="1915253" y="0"/>
                </a:lnTo>
                <a:lnTo>
                  <a:pt x="1915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2639" y="5714608"/>
            <a:ext cx="4312379" cy="4114800"/>
          </a:xfrm>
          <a:custGeom>
            <a:avLst/>
            <a:gdLst/>
            <a:ahLst/>
            <a:cxnLst/>
            <a:rect r="r" b="b" t="t" l="l"/>
            <a:pathLst>
              <a:path h="4114800" w="4312379">
                <a:moveTo>
                  <a:pt x="0" y="0"/>
                </a:moveTo>
                <a:lnTo>
                  <a:pt x="4312379" y="0"/>
                </a:lnTo>
                <a:lnTo>
                  <a:pt x="4312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76384" y="6174000"/>
            <a:ext cx="2012511" cy="4114800"/>
          </a:xfrm>
          <a:custGeom>
            <a:avLst/>
            <a:gdLst/>
            <a:ahLst/>
            <a:cxnLst/>
            <a:rect r="r" b="b" t="t" l="l"/>
            <a:pathLst>
              <a:path h="4114800" w="2012511">
                <a:moveTo>
                  <a:pt x="0" y="0"/>
                </a:moveTo>
                <a:lnTo>
                  <a:pt x="2012511" y="0"/>
                </a:lnTo>
                <a:lnTo>
                  <a:pt x="20125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29755" y="3283581"/>
            <a:ext cx="14228491" cy="14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8"/>
              </a:lnSpc>
            </a:pPr>
            <a:r>
              <a:rPr lang="en-US" sz="8313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PlantCLEF2025 @ LifeCLEF &amp; CVPR-FGVC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6571" y="4864217"/>
            <a:ext cx="12114858" cy="85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477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Mult</a:t>
            </a:r>
            <a:r>
              <a:rPr lang="en-US" sz="477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i-label Plant Species Prediction from Quadrat Images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94625" y="7438985"/>
            <a:ext cx="5307687" cy="237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8"/>
              </a:lnSpc>
            </a:pPr>
            <a:r>
              <a:rPr lang="en-US" sz="4527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Team NEXORA</a:t>
            </a:r>
          </a:p>
          <a:p>
            <a:pPr algn="l">
              <a:lnSpc>
                <a:spcPts val="6198"/>
              </a:lnSpc>
            </a:pPr>
            <a:r>
              <a:rPr lang="en-US" sz="4427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M. I. NADHA           220409J</a:t>
            </a:r>
          </a:p>
          <a:p>
            <a:pPr algn="l">
              <a:lnSpc>
                <a:spcPts val="6198"/>
              </a:lnSpc>
              <a:spcBef>
                <a:spcPct val="0"/>
              </a:spcBef>
            </a:pPr>
            <a:r>
              <a:rPr lang="en-US" sz="4427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M. M. M. MUFTEE    220399B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522" y="310072"/>
            <a:ext cx="5125627" cy="2063065"/>
          </a:xfrm>
          <a:custGeom>
            <a:avLst/>
            <a:gdLst/>
            <a:ahLst/>
            <a:cxnLst/>
            <a:rect r="r" b="b" t="t" l="l"/>
            <a:pathLst>
              <a:path h="2063065" w="5125627">
                <a:moveTo>
                  <a:pt x="0" y="0"/>
                </a:moveTo>
                <a:lnTo>
                  <a:pt x="5125628" y="0"/>
                </a:lnTo>
                <a:lnTo>
                  <a:pt x="5125628" y="2063065"/>
                </a:lnTo>
                <a:lnTo>
                  <a:pt x="0" y="2063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399820"/>
            <a:ext cx="284083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DINOv2+MLP cl</a:t>
            </a: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assifier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2449116" y="2373137"/>
            <a:ext cx="6662220" cy="31124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 flipH="true">
            <a:off x="2281322" y="5961795"/>
            <a:ext cx="22" cy="23568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074656" y="3335155"/>
            <a:ext cx="2088297" cy="2094090"/>
          </a:xfrm>
          <a:custGeom>
            <a:avLst/>
            <a:gdLst/>
            <a:ahLst/>
            <a:cxnLst/>
            <a:rect r="r" b="b" t="t" l="l"/>
            <a:pathLst>
              <a:path h="2094090" w="2088297">
                <a:moveTo>
                  <a:pt x="0" y="0"/>
                </a:moveTo>
                <a:lnTo>
                  <a:pt x="2088297" y="0"/>
                </a:lnTo>
                <a:lnTo>
                  <a:pt x="2088297" y="2094090"/>
                </a:lnTo>
                <a:lnTo>
                  <a:pt x="0" y="2094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57156" y="4974430"/>
            <a:ext cx="2352096" cy="2446939"/>
          </a:xfrm>
          <a:custGeom>
            <a:avLst/>
            <a:gdLst/>
            <a:ahLst/>
            <a:cxnLst/>
            <a:rect r="r" b="b" t="t" l="l"/>
            <a:pathLst>
              <a:path h="2446939" w="2352096">
                <a:moveTo>
                  <a:pt x="0" y="0"/>
                </a:moveTo>
                <a:lnTo>
                  <a:pt x="2352096" y="0"/>
                </a:lnTo>
                <a:lnTo>
                  <a:pt x="2352096" y="2446939"/>
                </a:lnTo>
                <a:lnTo>
                  <a:pt x="0" y="2446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9111336" y="2373137"/>
            <a:ext cx="7469" cy="9620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>
            <a:off x="9111336" y="2373137"/>
            <a:ext cx="7721868" cy="26012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60684" y="8399197"/>
            <a:ext cx="1919811" cy="833747"/>
          </a:xfrm>
          <a:custGeom>
            <a:avLst/>
            <a:gdLst/>
            <a:ahLst/>
            <a:cxnLst/>
            <a:rect r="r" b="b" t="t" l="l"/>
            <a:pathLst>
              <a:path h="833747" w="1919811">
                <a:moveTo>
                  <a:pt x="0" y="0"/>
                </a:moveTo>
                <a:lnTo>
                  <a:pt x="1919812" y="0"/>
                </a:lnTo>
                <a:lnTo>
                  <a:pt x="1919812" y="833747"/>
                </a:lnTo>
                <a:lnTo>
                  <a:pt x="0" y="833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42842" y="7380265"/>
            <a:ext cx="1902771" cy="711818"/>
          </a:xfrm>
          <a:custGeom>
            <a:avLst/>
            <a:gdLst/>
            <a:ahLst/>
            <a:cxnLst/>
            <a:rect r="r" b="b" t="t" l="l"/>
            <a:pathLst>
              <a:path h="711818" w="1902771">
                <a:moveTo>
                  <a:pt x="0" y="0"/>
                </a:moveTo>
                <a:lnTo>
                  <a:pt x="1902771" y="0"/>
                </a:lnTo>
                <a:lnTo>
                  <a:pt x="1902771" y="711818"/>
                </a:lnTo>
                <a:lnTo>
                  <a:pt x="0" y="71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14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91713" y="7766347"/>
            <a:ext cx="2186532" cy="916145"/>
          </a:xfrm>
          <a:custGeom>
            <a:avLst/>
            <a:gdLst/>
            <a:ahLst/>
            <a:cxnLst/>
            <a:rect r="r" b="b" t="t" l="l"/>
            <a:pathLst>
              <a:path h="916145" w="2186532">
                <a:moveTo>
                  <a:pt x="0" y="0"/>
                </a:moveTo>
                <a:lnTo>
                  <a:pt x="2186532" y="0"/>
                </a:lnTo>
                <a:lnTo>
                  <a:pt x="2186532" y="916144"/>
                </a:lnTo>
                <a:lnTo>
                  <a:pt x="0" y="916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74083" y="8311317"/>
            <a:ext cx="1902771" cy="720509"/>
          </a:xfrm>
          <a:custGeom>
            <a:avLst/>
            <a:gdLst/>
            <a:ahLst/>
            <a:cxnLst/>
            <a:rect r="r" b="b" t="t" l="l"/>
            <a:pathLst>
              <a:path h="720509" w="1902771">
                <a:moveTo>
                  <a:pt x="0" y="0"/>
                </a:moveTo>
                <a:lnTo>
                  <a:pt x="1902771" y="0"/>
                </a:lnTo>
                <a:lnTo>
                  <a:pt x="1902771" y="720509"/>
                </a:lnTo>
                <a:lnTo>
                  <a:pt x="0" y="720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489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91713" y="8889738"/>
            <a:ext cx="2186532" cy="886760"/>
          </a:xfrm>
          <a:custGeom>
            <a:avLst/>
            <a:gdLst/>
            <a:ahLst/>
            <a:cxnLst/>
            <a:rect r="r" b="b" t="t" l="l"/>
            <a:pathLst>
              <a:path h="886760" w="2186532">
                <a:moveTo>
                  <a:pt x="0" y="0"/>
                </a:moveTo>
                <a:lnTo>
                  <a:pt x="2186532" y="0"/>
                </a:lnTo>
                <a:lnTo>
                  <a:pt x="2186532" y="886761"/>
                </a:lnTo>
                <a:lnTo>
                  <a:pt x="0" y="8867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H="true">
            <a:off x="5925469" y="5429245"/>
            <a:ext cx="3193336" cy="10784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 flipH="true">
            <a:off x="9097746" y="5429245"/>
            <a:ext cx="21059" cy="11060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9118805" y="5429245"/>
            <a:ext cx="3539408" cy="10784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973750" y="7380265"/>
            <a:ext cx="1879984" cy="700198"/>
          </a:xfrm>
          <a:custGeom>
            <a:avLst/>
            <a:gdLst/>
            <a:ahLst/>
            <a:cxnLst/>
            <a:rect r="r" b="b" t="t" l="l"/>
            <a:pathLst>
              <a:path h="700198" w="1879984">
                <a:moveTo>
                  <a:pt x="0" y="0"/>
                </a:moveTo>
                <a:lnTo>
                  <a:pt x="1879985" y="0"/>
                </a:lnTo>
                <a:lnTo>
                  <a:pt x="1879985" y="700199"/>
                </a:lnTo>
                <a:lnTo>
                  <a:pt x="0" y="700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989061" y="8285105"/>
            <a:ext cx="1864673" cy="731244"/>
          </a:xfrm>
          <a:custGeom>
            <a:avLst/>
            <a:gdLst/>
            <a:ahLst/>
            <a:cxnLst/>
            <a:rect r="r" b="b" t="t" l="l"/>
            <a:pathLst>
              <a:path h="731244" w="1864673">
                <a:moveTo>
                  <a:pt x="0" y="0"/>
                </a:moveTo>
                <a:lnTo>
                  <a:pt x="1864674" y="0"/>
                </a:lnTo>
                <a:lnTo>
                  <a:pt x="1864674" y="731244"/>
                </a:lnTo>
                <a:lnTo>
                  <a:pt x="0" y="7312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387860" y="7421369"/>
            <a:ext cx="1744010" cy="732292"/>
          </a:xfrm>
          <a:custGeom>
            <a:avLst/>
            <a:gdLst/>
            <a:ahLst/>
            <a:cxnLst/>
            <a:rect r="r" b="b" t="t" l="l"/>
            <a:pathLst>
              <a:path h="732292" w="1744010">
                <a:moveTo>
                  <a:pt x="0" y="0"/>
                </a:moveTo>
                <a:lnTo>
                  <a:pt x="1744011" y="0"/>
                </a:lnTo>
                <a:lnTo>
                  <a:pt x="1744011" y="732291"/>
                </a:lnTo>
                <a:lnTo>
                  <a:pt x="0" y="732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387860" y="8311317"/>
            <a:ext cx="1744010" cy="792732"/>
          </a:xfrm>
          <a:custGeom>
            <a:avLst/>
            <a:gdLst/>
            <a:ahLst/>
            <a:cxnLst/>
            <a:rect r="r" b="b" t="t" l="l"/>
            <a:pathLst>
              <a:path h="792732" w="1744010">
                <a:moveTo>
                  <a:pt x="0" y="0"/>
                </a:moveTo>
                <a:lnTo>
                  <a:pt x="1744011" y="0"/>
                </a:lnTo>
                <a:lnTo>
                  <a:pt x="1744011" y="792732"/>
                </a:lnTo>
                <a:lnTo>
                  <a:pt x="0" y="7927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387860" y="9324675"/>
            <a:ext cx="1775093" cy="766297"/>
          </a:xfrm>
          <a:custGeom>
            <a:avLst/>
            <a:gdLst/>
            <a:ahLst/>
            <a:cxnLst/>
            <a:rect r="r" b="b" t="t" l="l"/>
            <a:pathLst>
              <a:path h="766297" w="1775093">
                <a:moveTo>
                  <a:pt x="0" y="0"/>
                </a:moveTo>
                <a:lnTo>
                  <a:pt x="1775093" y="0"/>
                </a:lnTo>
                <a:lnTo>
                  <a:pt x="1775093" y="766297"/>
                </a:lnTo>
                <a:lnTo>
                  <a:pt x="0" y="766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942842" y="9258300"/>
            <a:ext cx="1902771" cy="691648"/>
          </a:xfrm>
          <a:custGeom>
            <a:avLst/>
            <a:gdLst/>
            <a:ahLst/>
            <a:cxnLst/>
            <a:rect r="r" b="b" t="t" l="l"/>
            <a:pathLst>
              <a:path h="691648" w="1902771">
                <a:moveTo>
                  <a:pt x="0" y="0"/>
                </a:moveTo>
                <a:lnTo>
                  <a:pt x="1902771" y="0"/>
                </a:lnTo>
                <a:lnTo>
                  <a:pt x="1902771" y="691648"/>
                </a:lnTo>
                <a:lnTo>
                  <a:pt x="0" y="6916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360" t="-19775" r="-336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0" y="15036"/>
            <a:ext cx="5519872" cy="290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5"/>
              </a:lnSpc>
            </a:pPr>
            <a:r>
              <a:rPr lang="en-US" sz="8146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Prediction Scores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63172" y="7590707"/>
            <a:ext cx="369213" cy="50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0.3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24444" y="7192383"/>
            <a:ext cx="846194" cy="37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  <a:spcBef>
                <a:spcPct val="0"/>
              </a:spcBef>
            </a:pPr>
            <a:r>
              <a:rPr lang="en-US" sz="211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Min score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63172" y="8429469"/>
            <a:ext cx="38981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0.5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48002" y="6441034"/>
            <a:ext cx="1554933" cy="80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  <a:spcBef>
                <a:spcPct val="0"/>
              </a:spcBef>
            </a:pPr>
            <a:r>
              <a:rPr lang="en-US" sz="224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Top K prediction with softmax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763571" y="7874651"/>
            <a:ext cx="369213" cy="50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0.3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545519" y="7208229"/>
            <a:ext cx="846194" cy="37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  <a:spcBef>
                <a:spcPct val="0"/>
              </a:spcBef>
            </a:pPr>
            <a:r>
              <a:rPr lang="en-US" sz="211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Min score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763571" y="9041854"/>
            <a:ext cx="38981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0.5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630774" y="7654164"/>
            <a:ext cx="366832" cy="50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0.2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17817" y="7291516"/>
            <a:ext cx="846194" cy="37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  <a:spcBef>
                <a:spcPct val="0"/>
              </a:spcBef>
            </a:pPr>
            <a:r>
              <a:rPr lang="en-US" sz="211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Min score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540763" y="8525003"/>
            <a:ext cx="54685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0.05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50143" y="7642461"/>
            <a:ext cx="460891" cy="50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0.01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27531" y="7285488"/>
            <a:ext cx="846194" cy="37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  <a:spcBef>
                <a:spcPct val="0"/>
              </a:spcBef>
            </a:pPr>
            <a:r>
              <a:rPr lang="en-US" sz="211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Min score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50143" y="8393358"/>
            <a:ext cx="54685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0.05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387860" y="6699287"/>
            <a:ext cx="1554933" cy="40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  <a:spcBef>
                <a:spcPct val="0"/>
              </a:spcBef>
            </a:pPr>
            <a:r>
              <a:rPr lang="en-US" sz="224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Logit Averaging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880746" y="6441034"/>
            <a:ext cx="1554933" cy="80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  <a:spcBef>
                <a:spcPct val="0"/>
              </a:spcBef>
            </a:pPr>
            <a:r>
              <a:rPr lang="en-US" sz="224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Weighted Logit Averaging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603120" y="9483954"/>
            <a:ext cx="460891" cy="50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0.01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983294" y="9270454"/>
            <a:ext cx="36968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0.7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2679" y="3193491"/>
            <a:ext cx="9562642" cy="4721554"/>
          </a:xfrm>
          <a:custGeom>
            <a:avLst/>
            <a:gdLst/>
            <a:ahLst/>
            <a:cxnLst/>
            <a:rect r="r" b="b" t="t" l="l"/>
            <a:pathLst>
              <a:path h="4721554" w="9562642">
                <a:moveTo>
                  <a:pt x="0" y="0"/>
                </a:moveTo>
                <a:lnTo>
                  <a:pt x="9562642" y="0"/>
                </a:lnTo>
                <a:lnTo>
                  <a:pt x="9562642" y="4721554"/>
                </a:lnTo>
                <a:lnTo>
                  <a:pt x="0" y="4721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2701" y="97836"/>
            <a:ext cx="15062597" cy="110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621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Multi-label Plant Species Prediction from Quadrat Images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62679" y="1350168"/>
            <a:ext cx="4634084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Training Data: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1.4 million single species images covering 8.4k plant species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56685" y="1350168"/>
            <a:ext cx="4634084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Test Data: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2105 vegetation quadrat images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591704" y="7896466"/>
            <a:ext cx="9399066" cy="216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5"/>
              </a:lnSpc>
            </a:pPr>
            <a:r>
              <a:rPr lang="en-US" sz="4060" b="true">
                <a:solidFill>
                  <a:srgbClr val="141619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Problem Statement</a:t>
            </a:r>
          </a:p>
          <a:p>
            <a:pPr algn="ctr">
              <a:lnSpc>
                <a:spcPts val="5685"/>
              </a:lnSpc>
            </a:pPr>
            <a:r>
              <a:rPr lang="en-US" sz="406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The domain-shift between single-label training images and multi-label test images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74705" y="1332706"/>
            <a:ext cx="8744967" cy="8344301"/>
          </a:xfrm>
          <a:custGeom>
            <a:avLst/>
            <a:gdLst/>
            <a:ahLst/>
            <a:cxnLst/>
            <a:rect r="r" b="b" t="t" l="l"/>
            <a:pathLst>
              <a:path h="8344301" w="8744967">
                <a:moveTo>
                  <a:pt x="0" y="0"/>
                </a:moveTo>
                <a:lnTo>
                  <a:pt x="8744967" y="0"/>
                </a:lnTo>
                <a:lnTo>
                  <a:pt x="8744967" y="8344302"/>
                </a:lnTo>
                <a:lnTo>
                  <a:pt x="0" y="8344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3499" y="0"/>
            <a:ext cx="2913283" cy="2553096"/>
          </a:xfrm>
          <a:custGeom>
            <a:avLst/>
            <a:gdLst/>
            <a:ahLst/>
            <a:cxnLst/>
            <a:rect r="r" b="b" t="t" l="l"/>
            <a:pathLst>
              <a:path h="2553096" w="2913283">
                <a:moveTo>
                  <a:pt x="0" y="0"/>
                </a:moveTo>
                <a:lnTo>
                  <a:pt x="2913283" y="0"/>
                </a:lnTo>
                <a:lnTo>
                  <a:pt x="2913283" y="2553096"/>
                </a:lnTo>
                <a:lnTo>
                  <a:pt x="0" y="2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0196" y="2938072"/>
            <a:ext cx="2583598" cy="2566785"/>
          </a:xfrm>
          <a:custGeom>
            <a:avLst/>
            <a:gdLst/>
            <a:ahLst/>
            <a:cxnLst/>
            <a:rect r="r" b="b" t="t" l="l"/>
            <a:pathLst>
              <a:path h="2566785" w="2583598">
                <a:moveTo>
                  <a:pt x="0" y="0"/>
                </a:moveTo>
                <a:lnTo>
                  <a:pt x="2583598" y="0"/>
                </a:lnTo>
                <a:lnTo>
                  <a:pt x="2583598" y="2566785"/>
                </a:lnTo>
                <a:lnTo>
                  <a:pt x="0" y="2566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1995" y="6524250"/>
            <a:ext cx="2793631" cy="2157502"/>
          </a:xfrm>
          <a:custGeom>
            <a:avLst/>
            <a:gdLst/>
            <a:ahLst/>
            <a:cxnLst/>
            <a:rect r="r" b="b" t="t" l="l"/>
            <a:pathLst>
              <a:path h="2157502" w="2793631">
                <a:moveTo>
                  <a:pt x="0" y="0"/>
                </a:moveTo>
                <a:lnTo>
                  <a:pt x="2793631" y="0"/>
                </a:lnTo>
                <a:lnTo>
                  <a:pt x="2793631" y="2157501"/>
                </a:lnTo>
                <a:lnTo>
                  <a:pt x="0" y="21575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61816" y="562861"/>
            <a:ext cx="6764369" cy="133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3"/>
              </a:lnSpc>
            </a:pPr>
            <a:r>
              <a:rPr lang="en-US" sz="751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065" y="2242747"/>
            <a:ext cx="447239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Quadrat Image ⟶ Pytorch tensor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51849" y="8715375"/>
            <a:ext cx="18539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Split into tiles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84489" y="4845685"/>
            <a:ext cx="175545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86530" y="4562475"/>
            <a:ext cx="365021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Binary Classifier 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(Plant vs non plant artifacts)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16473" y="4829175"/>
            <a:ext cx="284083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DINOv2+MLP cl</a:t>
            </a: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assifier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29129" y="6823547"/>
            <a:ext cx="417468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Tile aggregation and thresholding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93888" y="6823547"/>
            <a:ext cx="268247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Quadrat level species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3611400" y="3352700"/>
            <a:ext cx="501107" cy="298034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V="true">
            <a:off x="4875626" y="5160010"/>
            <a:ext cx="1008863" cy="24429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7945288" y="5143500"/>
            <a:ext cx="14412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13036748" y="5143500"/>
            <a:ext cx="12797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16403817" y="5143500"/>
            <a:ext cx="753487" cy="19943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>
            <a:off x="11076366" y="7137872"/>
            <a:ext cx="11527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40166" y="1275648"/>
            <a:ext cx="7292935" cy="6958797"/>
          </a:xfrm>
          <a:custGeom>
            <a:avLst/>
            <a:gdLst/>
            <a:ahLst/>
            <a:cxnLst/>
            <a:rect r="r" b="b" t="t" l="l"/>
            <a:pathLst>
              <a:path h="6958797" w="7292935">
                <a:moveTo>
                  <a:pt x="0" y="0"/>
                </a:moveTo>
                <a:lnTo>
                  <a:pt x="7292936" y="0"/>
                </a:lnTo>
                <a:lnTo>
                  <a:pt x="7292936" y="6958796"/>
                </a:lnTo>
                <a:lnTo>
                  <a:pt x="0" y="6958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52835" y="6050399"/>
            <a:ext cx="3403484" cy="6958797"/>
          </a:xfrm>
          <a:custGeom>
            <a:avLst/>
            <a:gdLst/>
            <a:ahLst/>
            <a:cxnLst/>
            <a:rect r="r" b="b" t="t" l="l"/>
            <a:pathLst>
              <a:path h="6958797" w="3403484">
                <a:moveTo>
                  <a:pt x="0" y="0"/>
                </a:moveTo>
                <a:lnTo>
                  <a:pt x="3403484" y="0"/>
                </a:lnTo>
                <a:lnTo>
                  <a:pt x="3403484" y="6958797"/>
                </a:lnTo>
                <a:lnTo>
                  <a:pt x="0" y="6958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913283" cy="2553096"/>
          </a:xfrm>
          <a:custGeom>
            <a:avLst/>
            <a:gdLst/>
            <a:ahLst/>
            <a:cxnLst/>
            <a:rect r="r" b="b" t="t" l="l"/>
            <a:pathLst>
              <a:path h="2553096" w="2913283">
                <a:moveTo>
                  <a:pt x="0" y="0"/>
                </a:moveTo>
                <a:lnTo>
                  <a:pt x="2913283" y="0"/>
                </a:lnTo>
                <a:lnTo>
                  <a:pt x="2913283" y="2553096"/>
                </a:lnTo>
                <a:lnTo>
                  <a:pt x="0" y="2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39882" y="1612840"/>
            <a:ext cx="4388129" cy="1015382"/>
            <a:chOff x="0" y="0"/>
            <a:chExt cx="1381168" cy="319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1168" cy="319593"/>
            </a:xfrm>
            <a:custGeom>
              <a:avLst/>
              <a:gdLst/>
              <a:ahLst/>
              <a:cxnLst/>
              <a:rect r="r" b="b" t="t" l="l"/>
              <a:pathLst>
                <a:path h="319593" w="1381168">
                  <a:moveTo>
                    <a:pt x="1177968" y="0"/>
                  </a:moveTo>
                  <a:cubicBezTo>
                    <a:pt x="1290192" y="0"/>
                    <a:pt x="1381168" y="71543"/>
                    <a:pt x="1381168" y="159796"/>
                  </a:cubicBezTo>
                  <a:cubicBezTo>
                    <a:pt x="1381168" y="248049"/>
                    <a:pt x="1290192" y="319593"/>
                    <a:pt x="1177968" y="319593"/>
                  </a:cubicBezTo>
                  <a:lnTo>
                    <a:pt x="203200" y="319593"/>
                  </a:lnTo>
                  <a:cubicBezTo>
                    <a:pt x="90976" y="319593"/>
                    <a:pt x="0" y="248049"/>
                    <a:pt x="0" y="159796"/>
                  </a:cubicBezTo>
                  <a:cubicBezTo>
                    <a:pt x="0" y="7154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09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81168" cy="357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45978" y="3040918"/>
            <a:ext cx="4388129" cy="861081"/>
            <a:chOff x="0" y="0"/>
            <a:chExt cx="1381168" cy="2710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81168" cy="271026"/>
            </a:xfrm>
            <a:custGeom>
              <a:avLst/>
              <a:gdLst/>
              <a:ahLst/>
              <a:cxnLst/>
              <a:rect r="r" b="b" t="t" l="l"/>
              <a:pathLst>
                <a:path h="271026" w="1381168">
                  <a:moveTo>
                    <a:pt x="1177968" y="0"/>
                  </a:moveTo>
                  <a:cubicBezTo>
                    <a:pt x="1290192" y="0"/>
                    <a:pt x="1381168" y="60671"/>
                    <a:pt x="1381168" y="135513"/>
                  </a:cubicBezTo>
                  <a:cubicBezTo>
                    <a:pt x="1381168" y="210355"/>
                    <a:pt x="1290192" y="271026"/>
                    <a:pt x="1177968" y="271026"/>
                  </a:cubicBezTo>
                  <a:lnTo>
                    <a:pt x="203200" y="271026"/>
                  </a:lnTo>
                  <a:cubicBezTo>
                    <a:pt x="90976" y="271026"/>
                    <a:pt x="0" y="210355"/>
                    <a:pt x="0" y="135513"/>
                  </a:cubicBezTo>
                  <a:cubicBezTo>
                    <a:pt x="0" y="606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09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81168" cy="309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48943" y="4606849"/>
            <a:ext cx="4826144" cy="1005607"/>
            <a:chOff x="0" y="0"/>
            <a:chExt cx="1519033" cy="3165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19033" cy="316516"/>
            </a:xfrm>
            <a:custGeom>
              <a:avLst/>
              <a:gdLst/>
              <a:ahLst/>
              <a:cxnLst/>
              <a:rect r="r" b="b" t="t" l="l"/>
              <a:pathLst>
                <a:path h="316516" w="1519033">
                  <a:moveTo>
                    <a:pt x="1315833" y="0"/>
                  </a:moveTo>
                  <a:cubicBezTo>
                    <a:pt x="1428058" y="0"/>
                    <a:pt x="1519033" y="70854"/>
                    <a:pt x="1519033" y="158258"/>
                  </a:cubicBezTo>
                  <a:cubicBezTo>
                    <a:pt x="1519033" y="245661"/>
                    <a:pt x="1428058" y="316516"/>
                    <a:pt x="1315833" y="316516"/>
                  </a:cubicBezTo>
                  <a:lnTo>
                    <a:pt x="203200" y="316516"/>
                  </a:lnTo>
                  <a:cubicBezTo>
                    <a:pt x="90976" y="316516"/>
                    <a:pt x="0" y="245661"/>
                    <a:pt x="0" y="158258"/>
                  </a:cubicBezTo>
                  <a:cubicBezTo>
                    <a:pt x="0" y="708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09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19033" cy="35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97623" y="6240740"/>
            <a:ext cx="4744552" cy="946453"/>
            <a:chOff x="0" y="0"/>
            <a:chExt cx="1493352" cy="2978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93352" cy="297897"/>
            </a:xfrm>
            <a:custGeom>
              <a:avLst/>
              <a:gdLst/>
              <a:ahLst/>
              <a:cxnLst/>
              <a:rect r="r" b="b" t="t" l="l"/>
              <a:pathLst>
                <a:path h="297897" w="1493352">
                  <a:moveTo>
                    <a:pt x="1290152" y="0"/>
                  </a:moveTo>
                  <a:cubicBezTo>
                    <a:pt x="1402377" y="0"/>
                    <a:pt x="1493352" y="66686"/>
                    <a:pt x="1493352" y="148948"/>
                  </a:cubicBezTo>
                  <a:cubicBezTo>
                    <a:pt x="1493352" y="231210"/>
                    <a:pt x="1402377" y="297897"/>
                    <a:pt x="1290152" y="297897"/>
                  </a:cubicBezTo>
                  <a:lnTo>
                    <a:pt x="203200" y="297897"/>
                  </a:lnTo>
                  <a:cubicBezTo>
                    <a:pt x="90976" y="297897"/>
                    <a:pt x="0" y="231210"/>
                    <a:pt x="0" y="148948"/>
                  </a:cubicBezTo>
                  <a:cubicBezTo>
                    <a:pt x="0" y="6668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09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93352" cy="33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20816" y="7889220"/>
            <a:ext cx="6964964" cy="963071"/>
            <a:chOff x="0" y="0"/>
            <a:chExt cx="2192229" cy="3031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92229" cy="303128"/>
            </a:xfrm>
            <a:custGeom>
              <a:avLst/>
              <a:gdLst/>
              <a:ahLst/>
              <a:cxnLst/>
              <a:rect r="r" b="b" t="t" l="l"/>
              <a:pathLst>
                <a:path h="303128" w="2192229">
                  <a:moveTo>
                    <a:pt x="1989029" y="0"/>
                  </a:moveTo>
                  <a:cubicBezTo>
                    <a:pt x="2101254" y="0"/>
                    <a:pt x="2192229" y="67857"/>
                    <a:pt x="2192229" y="151564"/>
                  </a:cubicBezTo>
                  <a:cubicBezTo>
                    <a:pt x="2192229" y="235270"/>
                    <a:pt x="2101254" y="303128"/>
                    <a:pt x="1989029" y="303128"/>
                  </a:cubicBezTo>
                  <a:lnTo>
                    <a:pt x="203200" y="303128"/>
                  </a:lnTo>
                  <a:cubicBezTo>
                    <a:pt x="90976" y="303128"/>
                    <a:pt x="0" y="235270"/>
                    <a:pt x="0" y="151564"/>
                  </a:cubicBezTo>
                  <a:cubicBezTo>
                    <a:pt x="0" y="6785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09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92229" cy="341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820816" y="9382806"/>
            <a:ext cx="7279110" cy="730616"/>
            <a:chOff x="0" y="0"/>
            <a:chExt cx="2719630" cy="2729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19630" cy="272974"/>
            </a:xfrm>
            <a:custGeom>
              <a:avLst/>
              <a:gdLst/>
              <a:ahLst/>
              <a:cxnLst/>
              <a:rect r="r" b="b" t="t" l="l"/>
              <a:pathLst>
                <a:path h="272974" w="2719630">
                  <a:moveTo>
                    <a:pt x="2516430" y="0"/>
                  </a:moveTo>
                  <a:cubicBezTo>
                    <a:pt x="2628655" y="0"/>
                    <a:pt x="2719630" y="61107"/>
                    <a:pt x="2719630" y="136487"/>
                  </a:cubicBezTo>
                  <a:cubicBezTo>
                    <a:pt x="2719630" y="211866"/>
                    <a:pt x="2628655" y="272974"/>
                    <a:pt x="2516430" y="272974"/>
                  </a:cubicBezTo>
                  <a:lnTo>
                    <a:pt x="203200" y="272974"/>
                  </a:lnTo>
                  <a:cubicBezTo>
                    <a:pt x="90976" y="272974"/>
                    <a:pt x="0" y="211866"/>
                    <a:pt x="0" y="136487"/>
                  </a:cubicBezTo>
                  <a:cubicBezTo>
                    <a:pt x="0" y="6110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09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719630" cy="311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952722" y="6285530"/>
            <a:ext cx="4010428" cy="73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7"/>
              </a:lnSpc>
              <a:spcBef>
                <a:spcPct val="0"/>
              </a:spcBef>
            </a:pPr>
            <a:r>
              <a:rPr lang="en-US" sz="4183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x12 Transformer Blocks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77007" y="9272224"/>
            <a:ext cx="4237679" cy="73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7"/>
              </a:lnSpc>
              <a:spcBef>
                <a:spcPct val="0"/>
              </a:spcBef>
            </a:pPr>
            <a:r>
              <a:rPr lang="en-US" sz="4183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MLP Classiification head</a:t>
            </a:r>
          </a:p>
        </p:txBody>
      </p:sp>
      <p:sp>
        <p:nvSpPr>
          <p:cNvPr name="AutoShape 25" id="25"/>
          <p:cNvSpPr/>
          <p:nvPr/>
        </p:nvSpPr>
        <p:spPr>
          <a:xfrm>
            <a:off x="9033946" y="2628222"/>
            <a:ext cx="6096" cy="41269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9040043" y="3901999"/>
            <a:ext cx="28069" cy="80461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9062015" y="5612456"/>
            <a:ext cx="7883" cy="62828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H="true">
            <a:off x="9286108" y="8852291"/>
            <a:ext cx="17190" cy="52470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>
            <a:off x="9069899" y="7187193"/>
            <a:ext cx="1642" cy="86143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0" id="30"/>
          <p:cNvSpPr txBox="true"/>
          <p:nvPr/>
        </p:nvSpPr>
        <p:spPr>
          <a:xfrm rot="0">
            <a:off x="7145004" y="1704159"/>
            <a:ext cx="3818146" cy="73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7"/>
              </a:lnSpc>
              <a:spcBef>
                <a:spcPct val="0"/>
              </a:spcBef>
            </a:pPr>
            <a:r>
              <a:rPr lang="en-US" sz="4183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Input image (518x518)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18384" y="2954647"/>
            <a:ext cx="3070238" cy="73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7"/>
              </a:lnSpc>
              <a:spcBef>
                <a:spcPct val="0"/>
              </a:spcBef>
            </a:pPr>
            <a:r>
              <a:rPr lang="en-US" sz="4183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Patch Embeddiing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71645" y="4601836"/>
            <a:ext cx="3392933" cy="73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7"/>
              </a:lnSpc>
              <a:spcBef>
                <a:spcPct val="0"/>
              </a:spcBef>
            </a:pPr>
            <a:r>
              <a:rPr lang="en-US" sz="4183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Positional Encoding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377661" y="7943850"/>
            <a:ext cx="1977218" cy="73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7"/>
              </a:lnSpc>
              <a:spcBef>
                <a:spcPct val="0"/>
              </a:spcBef>
            </a:pPr>
            <a:r>
              <a:rPr lang="en-US" sz="4183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Layer Norm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836152" y="131246"/>
            <a:ext cx="4615696" cy="104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Model Architecture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55569" y="0"/>
            <a:ext cx="3732431" cy="3529254"/>
          </a:xfrm>
          <a:custGeom>
            <a:avLst/>
            <a:gdLst/>
            <a:ahLst/>
            <a:cxnLst/>
            <a:rect r="r" b="b" t="t" l="l"/>
            <a:pathLst>
              <a:path h="3529254" w="3732431">
                <a:moveTo>
                  <a:pt x="0" y="0"/>
                </a:moveTo>
                <a:lnTo>
                  <a:pt x="3732431" y="0"/>
                </a:lnTo>
                <a:lnTo>
                  <a:pt x="3732431" y="3529254"/>
                </a:lnTo>
                <a:lnTo>
                  <a:pt x="0" y="3529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3154" y="7889059"/>
            <a:ext cx="12509539" cy="2397941"/>
          </a:xfrm>
          <a:custGeom>
            <a:avLst/>
            <a:gdLst/>
            <a:ahLst/>
            <a:cxnLst/>
            <a:rect r="r" b="b" t="t" l="l"/>
            <a:pathLst>
              <a:path h="2397941" w="12509539">
                <a:moveTo>
                  <a:pt x="0" y="0"/>
                </a:moveTo>
                <a:lnTo>
                  <a:pt x="12509539" y="0"/>
                </a:lnTo>
                <a:lnTo>
                  <a:pt x="12509539" y="2397941"/>
                </a:lnTo>
                <a:lnTo>
                  <a:pt x="0" y="2397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906" y="-9388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Backbone: DINOv2 ViT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9663" y="2072270"/>
            <a:ext cx="17983029" cy="608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0318" indent="-315159" lvl="1">
              <a:lnSpc>
                <a:spcPts val="4058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DINO = Distillation with No Labels</a:t>
            </a:r>
          </a:p>
          <a:p>
            <a:pPr algn="l" marL="630318" indent="-315159" lvl="1">
              <a:lnSpc>
                <a:spcPts val="4058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It's a self-supervised learning method: </a:t>
            </a:r>
          </a:p>
          <a:p>
            <a:pPr algn="l" marL="1260636" indent="-420212" lvl="2">
              <a:lnSpc>
                <a:spcPts val="4058"/>
              </a:lnSpc>
              <a:buFont typeface="Arial"/>
              <a:buChar char="⚬"/>
            </a:pPr>
            <a:r>
              <a:rPr lang="en-US" sz="29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Train a vision model without labels.</a:t>
            </a:r>
          </a:p>
          <a:p>
            <a:pPr algn="l" marL="1260636" indent="-420212" lvl="2">
              <a:lnSpc>
                <a:spcPts val="4058"/>
              </a:lnSpc>
              <a:buFont typeface="Arial"/>
              <a:buChar char="⚬"/>
            </a:pPr>
            <a:r>
              <a:rPr lang="en-US" sz="29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The model learns useful representations by comparing different views (augmentations) of the same image.</a:t>
            </a:r>
          </a:p>
          <a:p>
            <a:pPr algn="l" marL="630318" indent="-315159" lvl="1">
              <a:lnSpc>
                <a:spcPts val="4058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Process: </a:t>
            </a:r>
          </a:p>
          <a:p>
            <a:pPr algn="l" marL="1260636" indent="-420212" lvl="2">
              <a:lnSpc>
                <a:spcPts val="4058"/>
              </a:lnSpc>
              <a:buFont typeface="Arial"/>
              <a:buChar char="⚬"/>
            </a:pPr>
            <a:r>
              <a:rPr lang="en-US" sz="29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Breaks the image into patches.</a:t>
            </a:r>
          </a:p>
          <a:p>
            <a:pPr algn="l" marL="1260636" indent="-420212" lvl="2">
              <a:lnSpc>
                <a:spcPts val="4058"/>
              </a:lnSpc>
              <a:buFont typeface="Arial"/>
              <a:buChar char="⚬"/>
            </a:pPr>
            <a:r>
              <a:rPr lang="en-US" sz="29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Uses Transformer attention layers to combine patch information.</a:t>
            </a:r>
          </a:p>
          <a:p>
            <a:pPr algn="l" marL="1260636" indent="-420212" lvl="2">
              <a:lnSpc>
                <a:spcPts val="4058"/>
              </a:lnSpc>
              <a:buFont typeface="Arial"/>
              <a:buChar char="⚬"/>
            </a:pPr>
            <a:r>
              <a:rPr lang="en-US" sz="29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Outputs a feature embedding vector (e.g., 768 or 1024 dimensions).</a:t>
            </a:r>
          </a:p>
          <a:p>
            <a:pPr algn="l" marL="630318" indent="-315159" lvl="1">
              <a:lnSpc>
                <a:spcPts val="4058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Input: plant image (quadrat tile).</a:t>
            </a:r>
          </a:p>
          <a:p>
            <a:pPr algn="l" marL="630318" indent="-315159" lvl="1">
              <a:lnSpc>
                <a:spcPts val="4058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Output: a compact representation of the plant image that captures shapes, textures, and patterns.</a:t>
            </a:r>
          </a:p>
          <a:p>
            <a:pPr algn="l" marL="630318" indent="-315159" lvl="1">
              <a:lnSpc>
                <a:spcPts val="4058"/>
              </a:lnSpc>
              <a:buFont typeface="Arial"/>
              <a:buChar char="•"/>
            </a:pPr>
            <a:r>
              <a:rPr lang="en-US" sz="29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That embedding is then passed to a classifier head</a:t>
            </a:r>
          </a:p>
          <a:p>
            <a:pPr algn="l">
              <a:lnSpc>
                <a:spcPts val="405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47591" y="6464773"/>
            <a:ext cx="3681818" cy="3781071"/>
          </a:xfrm>
          <a:custGeom>
            <a:avLst/>
            <a:gdLst/>
            <a:ahLst/>
            <a:cxnLst/>
            <a:rect r="r" b="b" t="t" l="l"/>
            <a:pathLst>
              <a:path h="3781071" w="3681818">
                <a:moveTo>
                  <a:pt x="0" y="0"/>
                </a:moveTo>
                <a:lnTo>
                  <a:pt x="3681818" y="0"/>
                </a:lnTo>
                <a:lnTo>
                  <a:pt x="3681818" y="3781072"/>
                </a:lnTo>
                <a:lnTo>
                  <a:pt x="0" y="3781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47591" y="688206"/>
            <a:ext cx="8233593" cy="7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5783" indent="-462891" lvl="1">
              <a:lnSpc>
                <a:spcPts val="6003"/>
              </a:lnSpc>
              <a:buAutoNum type="arabicPeriod" startAt="1"/>
            </a:pPr>
            <a:r>
              <a:rPr lang="en-US" sz="4288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Sliding Window Tiling (Overlapping)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92704" y="6464773"/>
            <a:ext cx="3634518" cy="3781071"/>
          </a:xfrm>
          <a:custGeom>
            <a:avLst/>
            <a:gdLst/>
            <a:ahLst/>
            <a:cxnLst/>
            <a:rect r="r" b="b" t="t" l="l"/>
            <a:pathLst>
              <a:path h="3781071" w="3634518">
                <a:moveTo>
                  <a:pt x="0" y="0"/>
                </a:moveTo>
                <a:lnTo>
                  <a:pt x="3634518" y="0"/>
                </a:lnTo>
                <a:lnTo>
                  <a:pt x="3634518" y="3781072"/>
                </a:lnTo>
                <a:lnTo>
                  <a:pt x="0" y="3781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69835" y="1628652"/>
            <a:ext cx="3820015" cy="3830611"/>
          </a:xfrm>
          <a:custGeom>
            <a:avLst/>
            <a:gdLst/>
            <a:ahLst/>
            <a:cxnLst/>
            <a:rect r="r" b="b" t="t" l="l"/>
            <a:pathLst>
              <a:path h="3830611" w="3820015">
                <a:moveTo>
                  <a:pt x="0" y="0"/>
                </a:moveTo>
                <a:lnTo>
                  <a:pt x="3820015" y="0"/>
                </a:lnTo>
                <a:lnTo>
                  <a:pt x="3820015" y="3830612"/>
                </a:lnTo>
                <a:lnTo>
                  <a:pt x="0" y="3830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8029" y="3269572"/>
            <a:ext cx="5573782" cy="5537352"/>
          </a:xfrm>
          <a:custGeom>
            <a:avLst/>
            <a:gdLst/>
            <a:ahLst/>
            <a:cxnLst/>
            <a:rect r="r" b="b" t="t" l="l"/>
            <a:pathLst>
              <a:path h="5537352" w="5573782">
                <a:moveTo>
                  <a:pt x="0" y="0"/>
                </a:moveTo>
                <a:lnTo>
                  <a:pt x="5573782" y="0"/>
                </a:lnTo>
                <a:lnTo>
                  <a:pt x="5573782" y="5537353"/>
                </a:lnTo>
                <a:lnTo>
                  <a:pt x="0" y="5537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947035" y="54412"/>
            <a:ext cx="11091035" cy="170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06"/>
              </a:lnSpc>
            </a:pPr>
            <a:r>
              <a:rPr lang="en-US" sz="9575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Tiled Inference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827303" y="3152616"/>
            <a:ext cx="4742532" cy="22809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>
            <a:off x="5816463" y="5459264"/>
            <a:ext cx="2431128" cy="24306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1929409" y="8355309"/>
            <a:ext cx="146329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7976886" y="5516414"/>
            <a:ext cx="8233593" cy="76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3"/>
              </a:lnSpc>
            </a:pPr>
            <a:r>
              <a:rPr lang="en-US" sz="4288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2. Fixed Grid Tiling (Non overlapping)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40166" y="1275648"/>
            <a:ext cx="7292935" cy="6958797"/>
          </a:xfrm>
          <a:custGeom>
            <a:avLst/>
            <a:gdLst/>
            <a:ahLst/>
            <a:cxnLst/>
            <a:rect r="r" b="b" t="t" l="l"/>
            <a:pathLst>
              <a:path h="6958797" w="7292935">
                <a:moveTo>
                  <a:pt x="0" y="0"/>
                </a:moveTo>
                <a:lnTo>
                  <a:pt x="7292936" y="0"/>
                </a:lnTo>
                <a:lnTo>
                  <a:pt x="7292936" y="6958796"/>
                </a:lnTo>
                <a:lnTo>
                  <a:pt x="0" y="6958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38424" y="2052556"/>
            <a:ext cx="3403484" cy="6958797"/>
          </a:xfrm>
          <a:custGeom>
            <a:avLst/>
            <a:gdLst/>
            <a:ahLst/>
            <a:cxnLst/>
            <a:rect r="r" b="b" t="t" l="l"/>
            <a:pathLst>
              <a:path h="6958797" w="3403484">
                <a:moveTo>
                  <a:pt x="0" y="0"/>
                </a:moveTo>
                <a:lnTo>
                  <a:pt x="3403485" y="0"/>
                </a:lnTo>
                <a:lnTo>
                  <a:pt x="3403485" y="6958796"/>
                </a:lnTo>
                <a:lnTo>
                  <a:pt x="0" y="6958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5476" y="0"/>
            <a:ext cx="2913283" cy="2553096"/>
          </a:xfrm>
          <a:custGeom>
            <a:avLst/>
            <a:gdLst/>
            <a:ahLst/>
            <a:cxnLst/>
            <a:rect r="r" b="b" t="t" l="l"/>
            <a:pathLst>
              <a:path h="2553096" w="2913283">
                <a:moveTo>
                  <a:pt x="0" y="0"/>
                </a:moveTo>
                <a:lnTo>
                  <a:pt x="2913283" y="0"/>
                </a:lnTo>
                <a:lnTo>
                  <a:pt x="2913283" y="2553096"/>
                </a:lnTo>
                <a:lnTo>
                  <a:pt x="0" y="2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8063" y="1390794"/>
            <a:ext cx="13049309" cy="183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Binary Classifier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5476" y="3318067"/>
            <a:ext cx="13323762" cy="508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7"/>
              </a:lnSpc>
            </a:pPr>
            <a:r>
              <a:rPr lang="en-US" sz="323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To reduce false positives caused by the non plant regions, a binary classifier will be employed to distinguish plant vs. non-plant regions.</a:t>
            </a:r>
          </a:p>
          <a:p>
            <a:pPr algn="l" marL="698500" indent="-349250" lvl="1">
              <a:lnSpc>
                <a:spcPts val="4497"/>
              </a:lnSpc>
              <a:buFont typeface="Arial"/>
              <a:buChar char="•"/>
            </a:pPr>
            <a:r>
              <a:rPr lang="en-US" sz="323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Dataset: A separate collection of non-plant images will be used alongside plant tiles.</a:t>
            </a:r>
          </a:p>
          <a:p>
            <a:pPr algn="l" marL="698500" indent="-349250" lvl="1">
              <a:lnSpc>
                <a:spcPts val="4497"/>
              </a:lnSpc>
              <a:buFont typeface="Arial"/>
              <a:buChar char="•"/>
            </a:pPr>
            <a:r>
              <a:rPr lang="en-US" sz="323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Methods to be tested:</a:t>
            </a:r>
          </a:p>
          <a:p>
            <a:pPr algn="l" marL="1397000" indent="-465667" lvl="2">
              <a:lnSpc>
                <a:spcPts val="4497"/>
              </a:lnSpc>
              <a:buFont typeface="Arial"/>
              <a:buChar char="⚬"/>
            </a:pPr>
            <a:r>
              <a:rPr lang="en-US" sz="323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Logistic Regression</a:t>
            </a:r>
          </a:p>
          <a:p>
            <a:pPr algn="l" marL="1397000" indent="-465667" lvl="2">
              <a:lnSpc>
                <a:spcPts val="4497"/>
              </a:lnSpc>
              <a:buFont typeface="Arial"/>
              <a:buChar char="⚬"/>
            </a:pPr>
            <a:r>
              <a:rPr lang="en-US" sz="323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Random Forest</a:t>
            </a:r>
          </a:p>
          <a:p>
            <a:pPr algn="l" marL="1397000" indent="-465667" lvl="2">
              <a:lnSpc>
                <a:spcPts val="4497"/>
              </a:lnSpc>
              <a:buFont typeface="Arial"/>
              <a:buChar char="⚬"/>
            </a:pPr>
            <a:r>
              <a:rPr lang="en-US" sz="3235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ViT-based classifier</a:t>
            </a:r>
          </a:p>
          <a:p>
            <a:pPr algn="l">
              <a:lnSpc>
                <a:spcPts val="4497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984776" y="6083545"/>
            <a:ext cx="1464715" cy="1455183"/>
          </a:xfrm>
          <a:custGeom>
            <a:avLst/>
            <a:gdLst/>
            <a:ahLst/>
            <a:cxnLst/>
            <a:rect r="r" b="b" t="t" l="l"/>
            <a:pathLst>
              <a:path h="1455183" w="1464715">
                <a:moveTo>
                  <a:pt x="0" y="0"/>
                </a:moveTo>
                <a:lnTo>
                  <a:pt x="1464715" y="0"/>
                </a:lnTo>
                <a:lnTo>
                  <a:pt x="1464715" y="1455183"/>
                </a:lnTo>
                <a:lnTo>
                  <a:pt x="0" y="14551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17134" y="8116651"/>
            <a:ext cx="1583789" cy="1223149"/>
          </a:xfrm>
          <a:custGeom>
            <a:avLst/>
            <a:gdLst/>
            <a:ahLst/>
            <a:cxnLst/>
            <a:rect r="r" b="b" t="t" l="l"/>
            <a:pathLst>
              <a:path h="1223149" w="1583789">
                <a:moveTo>
                  <a:pt x="0" y="0"/>
                </a:moveTo>
                <a:lnTo>
                  <a:pt x="1583789" y="0"/>
                </a:lnTo>
                <a:lnTo>
                  <a:pt x="1583789" y="1223149"/>
                </a:lnTo>
                <a:lnTo>
                  <a:pt x="0" y="12231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653206" y="7166165"/>
            <a:ext cx="1610548" cy="29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  <a:spcBef>
                <a:spcPct val="0"/>
              </a:spcBef>
            </a:pPr>
            <a:r>
              <a:rPr lang="en-US" sz="17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 DINOv2+MLP cl</a:t>
            </a:r>
            <a:r>
              <a:rPr lang="en-US" sz="17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assifier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584197" y="6318610"/>
            <a:ext cx="284092" cy="179804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flipV="true">
            <a:off x="9300923" y="7343225"/>
            <a:ext cx="571953" cy="138500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0949071" y="7329185"/>
            <a:ext cx="936638" cy="936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V="true">
            <a:off x="13955120" y="7333865"/>
            <a:ext cx="698086" cy="468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flipH="true">
            <a:off x="15836580" y="7333865"/>
            <a:ext cx="427173" cy="113066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12816297" y="8464530"/>
            <a:ext cx="65353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6" id="16"/>
          <p:cNvGrpSpPr/>
          <p:nvPr/>
        </p:nvGrpSpPr>
        <p:grpSpPr>
          <a:xfrm rot="0">
            <a:off x="11885851" y="6980749"/>
            <a:ext cx="2253387" cy="888086"/>
            <a:chOff x="0" y="0"/>
            <a:chExt cx="948567" cy="373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8567" cy="373841"/>
            </a:xfrm>
            <a:custGeom>
              <a:avLst/>
              <a:gdLst/>
              <a:ahLst/>
              <a:cxnLst/>
              <a:rect r="r" b="b" t="t" l="l"/>
              <a:pathLst>
                <a:path h="373841" w="948567">
                  <a:moveTo>
                    <a:pt x="745367" y="0"/>
                  </a:moveTo>
                  <a:cubicBezTo>
                    <a:pt x="857591" y="0"/>
                    <a:pt x="948567" y="83687"/>
                    <a:pt x="948567" y="186920"/>
                  </a:cubicBezTo>
                  <a:cubicBezTo>
                    <a:pt x="948567" y="290154"/>
                    <a:pt x="857591" y="373841"/>
                    <a:pt x="745367" y="373841"/>
                  </a:cubicBezTo>
                  <a:lnTo>
                    <a:pt x="203200" y="373841"/>
                  </a:lnTo>
                  <a:cubicBezTo>
                    <a:pt x="90976" y="373841"/>
                    <a:pt x="0" y="290154"/>
                    <a:pt x="0" y="186920"/>
                  </a:cubicBezTo>
                  <a:cubicBezTo>
                    <a:pt x="0" y="8368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09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48567" cy="411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612797" y="5699846"/>
            <a:ext cx="2535527" cy="29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  <a:spcBef>
                <a:spcPct val="0"/>
              </a:spcBef>
            </a:pPr>
            <a:r>
              <a:rPr lang="en-US" sz="17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Quadrat Image ⟶ Pytorch tensor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19991" y="9301700"/>
            <a:ext cx="3135640" cy="29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  <a:spcBef>
                <a:spcPct val="0"/>
              </a:spcBef>
            </a:pPr>
            <a:r>
              <a:rPr lang="en-US" sz="17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Split into tiles ⟶ Sliding window approach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72875" y="7175525"/>
            <a:ext cx="995219" cy="29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  <a:spcBef>
                <a:spcPct val="0"/>
              </a:spcBef>
            </a:pPr>
            <a:r>
              <a:rPr lang="en-US" sz="17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PreProcessing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85708" y="7019645"/>
            <a:ext cx="2069412" cy="59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  <a:spcBef>
                <a:spcPct val="0"/>
              </a:spcBef>
            </a:pPr>
            <a:r>
              <a:rPr lang="en-US" sz="17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Binary Classifier  </a:t>
            </a:r>
          </a:p>
          <a:p>
            <a:pPr algn="ctr">
              <a:lnSpc>
                <a:spcPts val="2381"/>
              </a:lnSpc>
              <a:spcBef>
                <a:spcPct val="0"/>
              </a:spcBef>
            </a:pPr>
            <a:r>
              <a:rPr lang="en-US" sz="17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(Plant vs non plant artifacts)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69831" y="8296831"/>
            <a:ext cx="2366749" cy="29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  <a:spcBef>
                <a:spcPct val="0"/>
              </a:spcBef>
            </a:pPr>
            <a:r>
              <a:rPr lang="en-US" sz="17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Tile aggregation and thresholding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95525" y="8296831"/>
            <a:ext cx="1520773" cy="29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  <a:spcBef>
                <a:spcPct val="0"/>
              </a:spcBef>
            </a:pPr>
            <a:r>
              <a:rPr lang="en-US" sz="17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Quadrat level species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5673134" y="5132718"/>
            <a:ext cx="6308921" cy="6019867"/>
          </a:xfrm>
          <a:custGeom>
            <a:avLst/>
            <a:gdLst/>
            <a:ahLst/>
            <a:cxnLst/>
            <a:rect r="r" b="b" t="t" l="l"/>
            <a:pathLst>
              <a:path h="6019867" w="6308921">
                <a:moveTo>
                  <a:pt x="0" y="0"/>
                </a:moveTo>
                <a:lnTo>
                  <a:pt x="6308922" y="0"/>
                </a:lnTo>
                <a:lnTo>
                  <a:pt x="6308922" y="6019867"/>
                </a:lnTo>
                <a:lnTo>
                  <a:pt x="0" y="6019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75555" y="7061412"/>
            <a:ext cx="3332976" cy="6814634"/>
          </a:xfrm>
          <a:custGeom>
            <a:avLst/>
            <a:gdLst/>
            <a:ahLst/>
            <a:cxnLst/>
            <a:rect r="r" b="b" t="t" l="l"/>
            <a:pathLst>
              <a:path h="6814634" w="3332976">
                <a:moveTo>
                  <a:pt x="0" y="0"/>
                </a:moveTo>
                <a:lnTo>
                  <a:pt x="3332976" y="0"/>
                </a:lnTo>
                <a:lnTo>
                  <a:pt x="3332976" y="6814634"/>
                </a:lnTo>
                <a:lnTo>
                  <a:pt x="0" y="6814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27490" y="7061412"/>
            <a:ext cx="4312379" cy="4114800"/>
          </a:xfrm>
          <a:custGeom>
            <a:avLst/>
            <a:gdLst/>
            <a:ahLst/>
            <a:cxnLst/>
            <a:rect r="r" b="b" t="t" l="l"/>
            <a:pathLst>
              <a:path h="4114800" w="4312379">
                <a:moveTo>
                  <a:pt x="0" y="0"/>
                </a:moveTo>
                <a:lnTo>
                  <a:pt x="4312380" y="0"/>
                </a:lnTo>
                <a:lnTo>
                  <a:pt x="4312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6865" y="6172200"/>
            <a:ext cx="1915252" cy="4114800"/>
          </a:xfrm>
          <a:custGeom>
            <a:avLst/>
            <a:gdLst/>
            <a:ahLst/>
            <a:cxnLst/>
            <a:rect r="r" b="b" t="t" l="l"/>
            <a:pathLst>
              <a:path h="4114800" w="1915252">
                <a:moveTo>
                  <a:pt x="0" y="0"/>
                </a:moveTo>
                <a:lnTo>
                  <a:pt x="1915253" y="0"/>
                </a:lnTo>
                <a:lnTo>
                  <a:pt x="1915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63650" y="340651"/>
            <a:ext cx="5012942" cy="57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193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Top k predictions with softmax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75866" y="1378247"/>
            <a:ext cx="3026212" cy="65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  <a:spcBef>
                <a:spcPct val="0"/>
              </a:spcBef>
            </a:pPr>
            <a:r>
              <a:rPr lang="en-US" sz="373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Model output logits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6233" y="2879619"/>
            <a:ext cx="1940719" cy="65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Probabilities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01624" y="2148432"/>
            <a:ext cx="2112764" cy="65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Top K classes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12906" y="3091661"/>
            <a:ext cx="2420064" cy="69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  <a:spcBef>
                <a:spcPct val="0"/>
              </a:spcBef>
            </a:pPr>
            <a:r>
              <a:rPr lang="en-US" sz="387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Minimum score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56865" y="3224122"/>
            <a:ext cx="4256498" cy="4428131"/>
          </a:xfrm>
          <a:custGeom>
            <a:avLst/>
            <a:gdLst/>
            <a:ahLst/>
            <a:cxnLst/>
            <a:rect r="r" b="b" t="t" l="l"/>
            <a:pathLst>
              <a:path h="4428131" w="4256498">
                <a:moveTo>
                  <a:pt x="0" y="0"/>
                </a:moveTo>
                <a:lnTo>
                  <a:pt x="4256499" y="0"/>
                </a:lnTo>
                <a:lnTo>
                  <a:pt x="4256499" y="4428132"/>
                </a:lnTo>
                <a:lnTo>
                  <a:pt x="0" y="44281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4215861" y="1754688"/>
            <a:ext cx="1034684" cy="2029079"/>
          </a:xfrm>
          <a:prstGeom prst="line">
            <a:avLst/>
          </a:prstGeom>
          <a:ln cap="flat" w="38100">
            <a:solidFill>
              <a:srgbClr val="F00909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8502078" y="1754649"/>
            <a:ext cx="2304155" cy="1501334"/>
          </a:xfrm>
          <a:prstGeom prst="line">
            <a:avLst/>
          </a:prstGeom>
          <a:ln cap="flat" w="38100">
            <a:solidFill>
              <a:srgbClr val="F0090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8476229" y="2512052"/>
            <a:ext cx="101858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Softmax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1776592" y="2243682"/>
            <a:ext cx="1981413" cy="731187"/>
          </a:xfrm>
          <a:prstGeom prst="line">
            <a:avLst/>
          </a:prstGeom>
          <a:ln cap="flat" w="38100">
            <a:solidFill>
              <a:srgbClr val="F0090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>
            <a:off x="14814388" y="2524797"/>
            <a:ext cx="308550" cy="671639"/>
          </a:xfrm>
          <a:prstGeom prst="line">
            <a:avLst/>
          </a:prstGeom>
          <a:ln cap="flat" w="38100">
            <a:solidFill>
              <a:srgbClr val="F0090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7" id="17"/>
          <p:cNvSpPr txBox="true"/>
          <p:nvPr/>
        </p:nvSpPr>
        <p:spPr>
          <a:xfrm rot="0">
            <a:off x="13758006" y="4080929"/>
            <a:ext cx="2729865" cy="65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Species predicted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5122938" y="3783767"/>
            <a:ext cx="0" cy="392413"/>
          </a:xfrm>
          <a:prstGeom prst="line">
            <a:avLst/>
          </a:prstGeom>
          <a:ln cap="flat" w="38100">
            <a:solidFill>
              <a:srgbClr val="F0090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9" id="19"/>
          <p:cNvSpPr txBox="true"/>
          <p:nvPr/>
        </p:nvSpPr>
        <p:spPr>
          <a:xfrm rot="0">
            <a:off x="5843970" y="4661042"/>
            <a:ext cx="4717371" cy="54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005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Logit averaging</a:t>
            </a:r>
          </a:p>
        </p:txBody>
      </p:sp>
      <p:sp>
        <p:nvSpPr>
          <p:cNvPr name="AutoShape 20" id="20"/>
          <p:cNvSpPr/>
          <p:nvPr/>
        </p:nvSpPr>
        <p:spPr>
          <a:xfrm>
            <a:off x="4215861" y="4000681"/>
            <a:ext cx="2547790" cy="1142819"/>
          </a:xfrm>
          <a:prstGeom prst="line">
            <a:avLst/>
          </a:prstGeom>
          <a:ln cap="flat" w="38100">
            <a:solidFill>
              <a:srgbClr val="F00909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4215861" y="4948483"/>
            <a:ext cx="2547790" cy="489705"/>
          </a:xfrm>
          <a:prstGeom prst="line">
            <a:avLst/>
          </a:prstGeom>
          <a:ln cap="flat" w="38100">
            <a:solidFill>
              <a:srgbClr val="F0090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96467" y="5899190"/>
            <a:ext cx="2767183" cy="273010"/>
          </a:xfrm>
          <a:prstGeom prst="line">
            <a:avLst/>
          </a:prstGeom>
          <a:ln cap="flat" w="38100">
            <a:solidFill>
              <a:srgbClr val="F0090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3996467" y="6508617"/>
            <a:ext cx="2767183" cy="552795"/>
          </a:xfrm>
          <a:prstGeom prst="line">
            <a:avLst/>
          </a:prstGeom>
          <a:ln cap="flat" w="38100">
            <a:solidFill>
              <a:srgbClr val="F0090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24" id="24"/>
          <p:cNvSpPr txBox="true"/>
          <p:nvPr/>
        </p:nvSpPr>
        <p:spPr>
          <a:xfrm rot="0">
            <a:off x="6988972" y="5452567"/>
            <a:ext cx="3026212" cy="65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  <a:spcBef>
                <a:spcPct val="0"/>
              </a:spcBef>
            </a:pPr>
            <a:r>
              <a:rPr lang="en-US" sz="373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Model output logits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98205" y="5514644"/>
            <a:ext cx="247149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Average per species</a:t>
            </a:r>
          </a:p>
        </p:txBody>
      </p:sp>
      <p:sp>
        <p:nvSpPr>
          <p:cNvPr name="AutoShape 26" id="26"/>
          <p:cNvSpPr/>
          <p:nvPr/>
        </p:nvSpPr>
        <p:spPr>
          <a:xfrm>
            <a:off x="10015184" y="5828969"/>
            <a:ext cx="683021" cy="0"/>
          </a:xfrm>
          <a:prstGeom prst="line">
            <a:avLst/>
          </a:prstGeom>
          <a:ln cap="flat" w="38100">
            <a:solidFill>
              <a:srgbClr val="F0090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 flipV="true">
            <a:off x="11933955" y="3783767"/>
            <a:ext cx="0" cy="1816603"/>
          </a:xfrm>
          <a:prstGeom prst="line">
            <a:avLst/>
          </a:prstGeom>
          <a:ln cap="flat" w="38100">
            <a:solidFill>
              <a:srgbClr val="F0090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8" id="28"/>
          <p:cNvSpPr txBox="true"/>
          <p:nvPr/>
        </p:nvSpPr>
        <p:spPr>
          <a:xfrm rot="0">
            <a:off x="10698205" y="4424083"/>
            <a:ext cx="101858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Softmax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5686040" y="5438188"/>
            <a:ext cx="2228632" cy="2214066"/>
          </a:xfrm>
          <a:custGeom>
            <a:avLst/>
            <a:gdLst/>
            <a:ahLst/>
            <a:cxnLst/>
            <a:rect r="r" b="b" t="t" l="l"/>
            <a:pathLst>
              <a:path h="2214066" w="2228632">
                <a:moveTo>
                  <a:pt x="0" y="0"/>
                </a:moveTo>
                <a:lnTo>
                  <a:pt x="2228632" y="0"/>
                </a:lnTo>
                <a:lnTo>
                  <a:pt x="2228632" y="2214066"/>
                </a:lnTo>
                <a:lnTo>
                  <a:pt x="0" y="22140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15122938" y="4738408"/>
            <a:ext cx="563101" cy="1806813"/>
          </a:xfrm>
          <a:prstGeom prst="line">
            <a:avLst/>
          </a:prstGeom>
          <a:ln cap="flat" w="38100">
            <a:solidFill>
              <a:srgbClr val="F0090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>
            <a:off x="1028700" y="7061412"/>
            <a:ext cx="3584664" cy="2057400"/>
          </a:xfrm>
          <a:prstGeom prst="line">
            <a:avLst/>
          </a:prstGeom>
          <a:ln cap="flat" w="38100">
            <a:solidFill>
              <a:srgbClr val="F0090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3996467" y="8376154"/>
            <a:ext cx="370248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Maximum softmax probability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99104" y="8376154"/>
            <a:ext cx="266223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x Model output logits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17181" y="7828620"/>
            <a:ext cx="4717371" cy="54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005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Weighted Logit averaging </a:t>
            </a:r>
          </a:p>
        </p:txBody>
      </p:sp>
      <p:sp>
        <p:nvSpPr>
          <p:cNvPr name="AutoShape 35" id="35"/>
          <p:cNvSpPr/>
          <p:nvPr/>
        </p:nvSpPr>
        <p:spPr>
          <a:xfrm flipV="true">
            <a:off x="10561341" y="6057569"/>
            <a:ext cx="1372613" cy="2632909"/>
          </a:xfrm>
          <a:prstGeom prst="line">
            <a:avLst/>
          </a:prstGeom>
          <a:ln cap="flat" w="38100">
            <a:solidFill>
              <a:srgbClr val="F00909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D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5673134" y="5132718"/>
            <a:ext cx="6308921" cy="6019867"/>
          </a:xfrm>
          <a:custGeom>
            <a:avLst/>
            <a:gdLst/>
            <a:ahLst/>
            <a:cxnLst/>
            <a:rect r="r" b="b" t="t" l="l"/>
            <a:pathLst>
              <a:path h="6019867" w="6308921">
                <a:moveTo>
                  <a:pt x="0" y="0"/>
                </a:moveTo>
                <a:lnTo>
                  <a:pt x="6308922" y="0"/>
                </a:lnTo>
                <a:lnTo>
                  <a:pt x="6308922" y="6019867"/>
                </a:lnTo>
                <a:lnTo>
                  <a:pt x="0" y="6019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3637" y="5143500"/>
            <a:ext cx="3332976" cy="6814634"/>
          </a:xfrm>
          <a:custGeom>
            <a:avLst/>
            <a:gdLst/>
            <a:ahLst/>
            <a:cxnLst/>
            <a:rect r="r" b="b" t="t" l="l"/>
            <a:pathLst>
              <a:path h="6814634" w="3332976">
                <a:moveTo>
                  <a:pt x="0" y="0"/>
                </a:moveTo>
                <a:lnTo>
                  <a:pt x="3332975" y="0"/>
                </a:lnTo>
                <a:lnTo>
                  <a:pt x="3332975" y="6814634"/>
                </a:lnTo>
                <a:lnTo>
                  <a:pt x="0" y="6814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27490" y="7061412"/>
            <a:ext cx="4312379" cy="4114800"/>
          </a:xfrm>
          <a:custGeom>
            <a:avLst/>
            <a:gdLst/>
            <a:ahLst/>
            <a:cxnLst/>
            <a:rect r="r" b="b" t="t" l="l"/>
            <a:pathLst>
              <a:path h="4114800" w="4312379">
                <a:moveTo>
                  <a:pt x="0" y="0"/>
                </a:moveTo>
                <a:lnTo>
                  <a:pt x="4312380" y="0"/>
                </a:lnTo>
                <a:lnTo>
                  <a:pt x="4312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6865" y="6172200"/>
            <a:ext cx="1915252" cy="4114800"/>
          </a:xfrm>
          <a:custGeom>
            <a:avLst/>
            <a:gdLst/>
            <a:ahLst/>
            <a:cxnLst/>
            <a:rect r="r" b="b" t="t" l="l"/>
            <a:pathLst>
              <a:path h="4114800" w="1915252">
                <a:moveTo>
                  <a:pt x="0" y="0"/>
                </a:moveTo>
                <a:lnTo>
                  <a:pt x="1915253" y="0"/>
                </a:lnTo>
                <a:lnTo>
                  <a:pt x="1915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21768" y="3244775"/>
            <a:ext cx="12084652" cy="6673948"/>
          </a:xfrm>
          <a:custGeom>
            <a:avLst/>
            <a:gdLst/>
            <a:ahLst/>
            <a:cxnLst/>
            <a:rect r="r" b="b" t="t" l="l"/>
            <a:pathLst>
              <a:path h="6673948" w="12084652">
                <a:moveTo>
                  <a:pt x="0" y="0"/>
                </a:moveTo>
                <a:lnTo>
                  <a:pt x="12084652" y="0"/>
                </a:lnTo>
                <a:lnTo>
                  <a:pt x="12084652" y="6673947"/>
                </a:lnTo>
                <a:lnTo>
                  <a:pt x="0" y="66739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21768" y="313206"/>
            <a:ext cx="11727023" cy="249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51"/>
              </a:lnSpc>
            </a:pPr>
            <a:r>
              <a:rPr lang="en-US" sz="703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Minimum score vs the average number of predicted species per image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DAG0p26HLHM</dc:identifier>
  <dcterms:modified xsi:type="dcterms:W3CDTF">2011-08-01T06:04:30Z</dcterms:modified>
  <cp:revision>1</cp:revision>
  <dc:title>Vision Presentation</dc:title>
</cp:coreProperties>
</file>